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Default Extension="wav" ContentType="audio/wav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5" r:id="rId8"/>
    <p:sldId id="261" r:id="rId9"/>
    <p:sldId id="266" r:id="rId10"/>
    <p:sldId id="267" r:id="rId11"/>
    <p:sldId id="280" r:id="rId12"/>
    <p:sldId id="281" r:id="rId13"/>
    <p:sldId id="269" r:id="rId14"/>
    <p:sldId id="272" r:id="rId15"/>
    <p:sldId id="273" r:id="rId16"/>
    <p:sldId id="274" r:id="rId17"/>
    <p:sldId id="283" r:id="rId18"/>
    <p:sldId id="284" r:id="rId19"/>
    <p:sldId id="268" r:id="rId20"/>
    <p:sldId id="275" r:id="rId21"/>
    <p:sldId id="276" r:id="rId22"/>
    <p:sldId id="277" r:id="rId23"/>
    <p:sldId id="282" r:id="rId24"/>
    <p:sldId id="279" r:id="rId25"/>
    <p:sldId id="285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566" autoAdjust="0"/>
    <p:restoredTop sz="94654" autoAdjust="0"/>
  </p:normalViewPr>
  <p:slideViewPr>
    <p:cSldViewPr>
      <p:cViewPr varScale="1">
        <p:scale>
          <a:sx n="56" d="100"/>
          <a:sy n="56" d="100"/>
        </p:scale>
        <p:origin x="-77" y="-5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audio1.wav>
</file>

<file path=ppt/media/audio10.wav>
</file>

<file path=ppt/media/audio11.wav>
</file>

<file path=ppt/media/audio12.wav>
</file>

<file path=ppt/media/audio13.wav>
</file>

<file path=ppt/media/audio14.wav>
</file>

<file path=ppt/media/audio15.wav>
</file>

<file path=ppt/media/audio16.wav>
</file>

<file path=ppt/media/audio17.wav>
</file>

<file path=ppt/media/audio18.wav>
</file>

<file path=ppt/media/audio19.wav>
</file>

<file path=ppt/media/audio2.wav>
</file>

<file path=ppt/media/audio20.wav>
</file>

<file path=ppt/media/audio21.wav>
</file>

<file path=ppt/media/audio22.wav>
</file>

<file path=ppt/media/audio23.wav>
</file>

<file path=ppt/media/audio24.wav>
</file>

<file path=ppt/media/audio25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3048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2514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2819400"/>
            <a:ext cx="6400800" cy="175260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3E95A-E368-4C63-B34A-76876524DFDE}" type="datetimeFigureOut">
              <a:rPr lang="en-US" smtClean="0"/>
              <a:t>7/12/2011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55448" y="2420112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Oval 12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C35567BD-746B-4DD8-A124-1A4AEEFFFCF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752600"/>
          </a:xfrm>
        </p:spPr>
        <p:txBody>
          <a:bodyPr anchor="b"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3E95A-E368-4C63-B34A-76876524DFDE}" type="datetimeFigureOut">
              <a:rPr lang="en-US" smtClean="0"/>
              <a:t>7/12/2011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567BD-746B-4DD8-A124-1A4AEEFFFCF0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7010400" y="0"/>
            <a:ext cx="21336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 rot="5400000">
            <a:off x="4021836" y="3278124"/>
            <a:ext cx="6245352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6839712" y="2925763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6934200" y="3020251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15912" y="3009901"/>
            <a:ext cx="457200" cy="441325"/>
          </a:xfrm>
        </p:spPr>
        <p:txBody>
          <a:bodyPr/>
          <a:lstStyle/>
          <a:p>
            <a:fld id="{C35567BD-746B-4DD8-A124-1A4AEEFFFCF0}" type="slidenum">
              <a:rPr lang="en-US" smtClean="0"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304800"/>
            <a:ext cx="6553200" cy="5821366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3E95A-E368-4C63-B34A-76876524DFDE}" type="datetimeFigureOut">
              <a:rPr lang="en-US" smtClean="0"/>
              <a:t>7/12/2011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400" y="304801"/>
            <a:ext cx="14478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3E95A-E368-4C63-B34A-76876524DFDE}" type="datetimeFigureOut">
              <a:rPr lang="en-US" smtClean="0"/>
              <a:t>7/12/2011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61688" y="1026372"/>
            <a:ext cx="457200" cy="441325"/>
          </a:xfrm>
        </p:spPr>
        <p:txBody>
          <a:bodyPr/>
          <a:lstStyle/>
          <a:p>
            <a:fld id="{C35567BD-746B-4DD8-A124-1A4AEEFFFCF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1905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152400" y="2286000"/>
            <a:ext cx="8833104" cy="304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5448" y="142352"/>
            <a:ext cx="8833104" cy="213969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6" y="2743200"/>
            <a:ext cx="6480174" cy="1673225"/>
          </a:xfrm>
        </p:spPr>
        <p:txBody>
          <a:bodyPr anchor="t"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3E95A-E368-4C63-B34A-76876524DFDE}" type="datetimeFigureOut">
              <a:rPr lang="en-US" smtClean="0"/>
              <a:t>7/12/2011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152400" y="2438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C35567BD-746B-4DD8-A124-1A4AEEFFFCF0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33400"/>
            <a:ext cx="7772400" cy="1524000"/>
          </a:xfrm>
        </p:spPr>
        <p:txBody>
          <a:bodyPr anchor="b"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91200" y="6409944"/>
            <a:ext cx="3044952" cy="365760"/>
          </a:xfrm>
        </p:spPr>
        <p:txBody>
          <a:bodyPr/>
          <a:lstStyle/>
          <a:p>
            <a:fld id="{15C3E95A-E368-4C63-B34A-76876524DFDE}" type="datetimeFigureOut">
              <a:rPr lang="en-US" smtClean="0"/>
              <a:t>7/12/2011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567BD-746B-4DD8-A124-1A4AEEFFFCF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 flipV="1">
            <a:off x="4563080" y="1575652"/>
            <a:ext cx="8921" cy="4819557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301752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 flipV="1">
            <a:off x="4572000" y="2200275"/>
            <a:ext cx="0" cy="418795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white">
          <a:xfrm>
            <a:off x="0" y="0"/>
            <a:ext cx="91440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152400" y="1371600"/>
            <a:ext cx="8833104" cy="914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5923" y="6391656"/>
            <a:ext cx="8833104" cy="310896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4040188" cy="732974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91330" y="1524000"/>
            <a:ext cx="4041775" cy="73152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3E95A-E368-4C63-B34A-76876524DFDE}" type="datetimeFigureOut">
              <a:rPr lang="en-US" smtClean="0"/>
              <a:t>7/12/2011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4800" y="6409944"/>
            <a:ext cx="358140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52400" y="128016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4" name="Content Placeholder 23"/>
          <p:cNvSpPr>
            <a:spLocks noGrp="1"/>
          </p:cNvSpPr>
          <p:nvPr>
            <p:ph sz="quarter" idx="2"/>
          </p:nvPr>
        </p:nvSpPr>
        <p:spPr>
          <a:xfrm>
            <a:off x="301752" y="2471383"/>
            <a:ext cx="4041648" cy="3818404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4"/>
          </p:nvPr>
        </p:nvSpPr>
        <p:spPr>
          <a:xfrm>
            <a:off x="4800600" y="2471383"/>
            <a:ext cx="4038600" cy="382219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Oval 24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Oval 26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343400" y="1042416"/>
            <a:ext cx="457200" cy="441325"/>
          </a:xfrm>
        </p:spPr>
        <p:txBody>
          <a:bodyPr/>
          <a:lstStyle>
            <a:lvl1pPr algn="ctr">
              <a:defRPr/>
            </a:lvl1pPr>
          </a:lstStyle>
          <a:p>
            <a:fld id="{C35567BD-746B-4DD8-A124-1A4AEEFFFCF0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3E95A-E368-4C63-B34A-76876524DFDE}" type="datetimeFigureOut">
              <a:rPr lang="en-US" smtClean="0"/>
              <a:t>7/12/2011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43400" y="1036020"/>
            <a:ext cx="457200" cy="441325"/>
          </a:xfrm>
        </p:spPr>
        <p:txBody>
          <a:bodyPr/>
          <a:lstStyle/>
          <a:p>
            <a:fld id="{C35567BD-746B-4DD8-A124-1A4AEEFFFC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52400" y="158496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3E95A-E368-4C63-B34A-76876524DFDE}" type="datetimeFigureOut">
              <a:rPr lang="en-US" smtClean="0"/>
              <a:t>7/12/2011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267200" y="6324600"/>
            <a:ext cx="609600" cy="44132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35567BD-746B-4DD8-A124-1A4AEEFFFC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52400" y="152400"/>
            <a:ext cx="8833104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188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2362200" cy="990600"/>
          </a:xfrm>
        </p:spPr>
        <p:txBody>
          <a:bodyPr anchor="b"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381000" y="1981200"/>
            <a:ext cx="2362200" cy="414496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"/>
          </p:nvPr>
        </p:nvSpPr>
        <p:spPr>
          <a:xfrm>
            <a:off x="3124200" y="685800"/>
            <a:ext cx="5638800" cy="5410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C35567BD-746B-4DD8-A124-1A4AEEFFFCF0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3E95A-E368-4C63-B34A-76876524DFDE}" type="datetimeFigureOut">
              <a:rPr lang="en-US" smtClean="0"/>
              <a:t>7/12/2011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383280" cy="365760"/>
          </a:xfrm>
        </p:spPr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traight Connector 20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152400" y="152400"/>
            <a:ext cx="8833104" cy="301752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2" name="Oval 11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/>
          <a:p>
            <a:fld id="{C35567BD-746B-4DD8-A124-1A4AEEFFFCF0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75" y="5029200"/>
            <a:ext cx="5867400" cy="12192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00375" y="609600"/>
            <a:ext cx="5867400" cy="4267200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990600"/>
            <a:ext cx="2438400" cy="525780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88152" y="6404984"/>
            <a:ext cx="3044952" cy="365760"/>
          </a:xfrm>
        </p:spPr>
        <p:txBody>
          <a:bodyPr/>
          <a:lstStyle/>
          <a:p>
            <a:fld id="{15C3E95A-E368-4C63-B34A-76876524DFDE}" type="datetimeFigureOut">
              <a:rPr lang="en-US" smtClean="0"/>
              <a:t>7/12/2011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584448" cy="36576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39337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791200" y="6404984"/>
            <a:ext cx="3044952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rgbClr val="FFFFFF"/>
                </a:solidFill>
              </a:defRPr>
            </a:lvl1pPr>
          </a:lstStyle>
          <a:p>
            <a:fld id="{15C3E95A-E368-4C63-B34A-76876524DFDE}" type="datetimeFigureOut">
              <a:rPr lang="en-US" smtClean="0"/>
              <a:t>7/12/2011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4800" y="6410848"/>
            <a:ext cx="35814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52400" y="1276743"/>
            <a:ext cx="8833104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4343400" y="1040174"/>
            <a:ext cx="457200" cy="441325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latinLnBrk="0" hangingPunct="1">
              <a:defRPr kumimoji="0" sz="160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C35567BD-746B-4DD8-A124-1A4AEEFFFCF0}" type="slidenum">
              <a:rPr lang="en-US" smtClean="0"/>
              <a:t>‹#›</a:t>
            </a:fld>
            <a:endParaRPr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8534400" cy="459943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1" latinLnBrk="0" hangingPunct="1">
        <a:spcBef>
          <a:spcPct val="0"/>
        </a:spcBef>
        <a:buNone/>
        <a:defRPr kumimoji="0" sz="3300" kern="1200">
          <a:solidFill>
            <a:schemeClr val="accent3">
              <a:shade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"/>
        <a:buChar char="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ct val="20000"/>
        </a:spcBef>
        <a:buClr>
          <a:schemeClr val="accent3"/>
        </a:buClr>
        <a:buSzPct val="75000"/>
        <a:buFont typeface="Wingdings 2"/>
        <a:buChar char="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ct val="20000"/>
        </a:spcBef>
        <a:buClr>
          <a:schemeClr val="accent4"/>
        </a:buClr>
        <a:buSzPct val="70000"/>
        <a:buFont typeface="Wingdings"/>
        <a:buChar char="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ct val="20000"/>
        </a:spcBef>
        <a:buClr>
          <a:schemeClr val="accent5"/>
        </a:buClr>
        <a:buFontTx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0.wav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1.wav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2.wav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3.wav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4.wav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5.wav"/><Relationship Id="rId5" Type="http://schemas.openxmlformats.org/officeDocument/2006/relationships/image" Target="../media/image10.png"/><Relationship Id="rId4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6.wav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7.wav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8.wav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9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.wav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0.wav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1.wav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2.wav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3.wav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4.wav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5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3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4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5.wa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6.wa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7.wa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8.wav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9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Summer internship</a:t>
            </a:r>
          </a:p>
          <a:p>
            <a:r>
              <a:rPr lang="en-US" dirty="0" err="1" smtClean="0"/>
              <a:t>Aída</a:t>
            </a:r>
            <a:r>
              <a:rPr lang="en-US" dirty="0" smtClean="0"/>
              <a:t> </a:t>
            </a:r>
            <a:r>
              <a:rPr lang="en-US" dirty="0" err="1" smtClean="0"/>
              <a:t>G</a:t>
            </a:r>
            <a:r>
              <a:rPr lang="en-US" dirty="0" err="1" smtClean="0"/>
              <a:t>á</a:t>
            </a:r>
            <a:r>
              <a:rPr lang="en-US" dirty="0" err="1" smtClean="0"/>
              <a:t>ndara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Understanding the use cases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LOD4DataONE</a:t>
            </a:r>
            <a:endParaRPr lang="en-US" dirty="0"/>
          </a:p>
        </p:txBody>
      </p:sp>
      <p:pic>
        <p:nvPicPr>
          <p:cNvPr id="9" name="~PP1309.WAV">
            <a:hlinkClick r:id="" action="ppaction://media"/>
          </p:cNvPr>
          <p:cNvPicPr>
            <a:picLocks noRot="1" noChangeAspect="1"/>
          </p:cNvPicPr>
          <p:nvPr>
            <a:wavAudioFile r:embed="rId1" name="~PP1309.WAV"/>
          </p:nvPr>
        </p:nvPicPr>
        <p:blipFill>
          <a:blip r:embed="rId3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115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Exposing as RDF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Focused more on metadata because of concerns for data misuse</a:t>
            </a:r>
          </a:p>
          <a:p>
            <a:r>
              <a:rPr lang="en-US" sz="2400" dirty="0" smtClean="0"/>
              <a:t>For Dryad was able to leverage Dublin Core terms returned through OAI-PMH interface</a:t>
            </a:r>
          </a:p>
          <a:p>
            <a:r>
              <a:rPr lang="en-US" sz="2400" dirty="0" smtClean="0"/>
              <a:t>KNB was able to leverage EML XML that was returned through the </a:t>
            </a:r>
            <a:r>
              <a:rPr lang="en-US" sz="2400" dirty="0" err="1" smtClean="0"/>
              <a:t>Metacat</a:t>
            </a:r>
            <a:r>
              <a:rPr lang="en-US" sz="2400" dirty="0" smtClean="0"/>
              <a:t> interface</a:t>
            </a:r>
          </a:p>
        </p:txBody>
      </p:sp>
      <p:pic>
        <p:nvPicPr>
          <p:cNvPr id="5" name="~PP1883.WAV">
            <a:hlinkClick r:id="" action="ppaction://media"/>
          </p:cNvPr>
          <p:cNvPicPr>
            <a:picLocks noRot="1" noChangeAspect="1"/>
          </p:cNvPicPr>
          <p:nvPr>
            <a:wavAudioFile r:embed="rId1" name="~PP1883.WAV"/>
          </p:nvPr>
        </p:nvPicPr>
        <p:blipFill>
          <a:blip r:embed="rId3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3650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Dryad to RDF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"/>
          </p:nvPr>
        </p:nvGraphicFramePr>
        <p:xfrm>
          <a:off x="228599" y="1630680"/>
          <a:ext cx="8577264" cy="4389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859088"/>
                <a:gridCol w="2859088"/>
                <a:gridCol w="2859088"/>
              </a:tblGrid>
              <a:tr h="345440">
                <a:tc>
                  <a:txBody>
                    <a:bodyPr/>
                    <a:lstStyle/>
                    <a:p>
                      <a:r>
                        <a:rPr lang="en-US" dirty="0" smtClean="0"/>
                        <a:t>RDF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Constructs</a:t>
                      </a:r>
                      <a:r>
                        <a:rPr lang="en-US" baseline="0" dirty="0" smtClean="0"/>
                        <a:t> Used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Observations</a:t>
                      </a:r>
                      <a:endParaRPr lang="en-US" dirty="0"/>
                    </a:p>
                  </a:txBody>
                  <a:tcPr/>
                </a:tc>
              </a:tr>
              <a:tr h="863600">
                <a:tc>
                  <a:txBody>
                    <a:bodyPr/>
                    <a:lstStyle/>
                    <a:p>
                      <a:r>
                        <a:rPr lang="en-US" dirty="0" smtClean="0"/>
                        <a:t>Types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 smtClean="0"/>
                        <a:t>DCType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DatafileType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Expanded </a:t>
                      </a:r>
                      <a:r>
                        <a:rPr lang="en-US" dirty="0" err="1" smtClean="0"/>
                        <a:t>DCMIType</a:t>
                      </a:r>
                      <a:r>
                        <a:rPr lang="en-US" dirty="0" smtClean="0"/>
                        <a:t> with more file terminology</a:t>
                      </a:r>
                      <a:endParaRPr lang="en-US" dirty="0"/>
                    </a:p>
                  </a:txBody>
                  <a:tcPr/>
                </a:tc>
              </a:tr>
              <a:tr h="863600">
                <a:tc>
                  <a:txBody>
                    <a:bodyPr/>
                    <a:lstStyle/>
                    <a:p>
                      <a:r>
                        <a:rPr lang="en-US" dirty="0" smtClean="0"/>
                        <a:t>Properties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hasPart</a:t>
                      </a:r>
                      <a:r>
                        <a:rPr lang="en-US" dirty="0" smtClean="0"/>
                        <a:t>, </a:t>
                      </a:r>
                      <a:r>
                        <a:rPr lang="en-US" dirty="0" err="1" smtClean="0"/>
                        <a:t>isPartOf</a:t>
                      </a:r>
                      <a:r>
                        <a:rPr lang="en-US" dirty="0" smtClean="0"/>
                        <a:t>, </a:t>
                      </a:r>
                      <a:r>
                        <a:rPr lang="en-US" dirty="0" err="1" smtClean="0"/>
                        <a:t>seeAlso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Made them explicit in the RDF, the xml from Dryad only used </a:t>
                      </a:r>
                      <a:r>
                        <a:rPr lang="en-US" dirty="0" err="1" smtClean="0"/>
                        <a:t>dc:relation</a:t>
                      </a:r>
                      <a:endParaRPr lang="en-US" dirty="0"/>
                    </a:p>
                  </a:txBody>
                  <a:tcPr/>
                </a:tc>
              </a:tr>
              <a:tr h="863600">
                <a:tc>
                  <a:txBody>
                    <a:bodyPr/>
                    <a:lstStyle/>
                    <a:p>
                      <a:r>
                        <a:rPr lang="en-US" dirty="0" smtClean="0"/>
                        <a:t>Links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rdf:resource</a:t>
                      </a:r>
                      <a:r>
                        <a:rPr lang="en-US" baseline="0" dirty="0" smtClean="0"/>
                        <a:t>  (FOAF, </a:t>
                      </a:r>
                      <a:r>
                        <a:rPr lang="en-US" baseline="0" dirty="0" err="1" smtClean="0"/>
                        <a:t>DBPedia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CreativeCommons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Links to RDF things</a:t>
                      </a:r>
                      <a:endParaRPr lang="en-US" dirty="0"/>
                    </a:p>
                  </a:txBody>
                  <a:tcPr/>
                </a:tc>
              </a:tr>
              <a:tr h="345440">
                <a:tc>
                  <a:txBody>
                    <a:bodyPr/>
                    <a:lstStyle/>
                    <a:p>
                      <a:r>
                        <a:rPr lang="en-US" dirty="0" smtClean="0"/>
                        <a:t>All</a:t>
                      </a:r>
                      <a:r>
                        <a:rPr lang="en-US" baseline="0" dirty="0" smtClean="0"/>
                        <a:t> others dc: terms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rdf:datatype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All entities have a type</a:t>
                      </a:r>
                      <a:endParaRPr lang="en-US" dirty="0"/>
                    </a:p>
                  </a:txBody>
                  <a:tcPr/>
                </a:tc>
              </a:tr>
              <a:tr h="345440">
                <a:tc>
                  <a:txBody>
                    <a:bodyPr/>
                    <a:lstStyle/>
                    <a:p>
                      <a:r>
                        <a:rPr lang="en-US" dirty="0" smtClean="0"/>
                        <a:t>data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Species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Pulled out some search data from the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Gittleman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xls</a:t>
                      </a:r>
                      <a:r>
                        <a:rPr lang="en-US" baseline="0" dirty="0" smtClean="0"/>
                        <a:t> file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~PP2552.WAV">
            <a:hlinkClick r:id="" action="ppaction://media"/>
          </p:cNvPr>
          <p:cNvPicPr>
            <a:picLocks noRot="1" noChangeAspect="1"/>
          </p:cNvPicPr>
          <p:nvPr>
            <a:wavAudioFile r:embed="rId1" name="~PP2552.WAV"/>
          </p:nvPr>
        </p:nvPicPr>
        <p:blipFill>
          <a:blip r:embed="rId3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14806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KNB to RDF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"/>
          </p:nvPr>
        </p:nvGraphicFramePr>
        <p:xfrm>
          <a:off x="228599" y="1630680"/>
          <a:ext cx="8577264" cy="49377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859088"/>
                <a:gridCol w="2859088"/>
                <a:gridCol w="2859088"/>
              </a:tblGrid>
              <a:tr h="345440">
                <a:tc>
                  <a:txBody>
                    <a:bodyPr/>
                    <a:lstStyle/>
                    <a:p>
                      <a:r>
                        <a:rPr lang="en-US" dirty="0" smtClean="0"/>
                        <a:t>RDF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Constructs</a:t>
                      </a:r>
                      <a:r>
                        <a:rPr lang="en-US" baseline="0" dirty="0" smtClean="0"/>
                        <a:t> Used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Observations</a:t>
                      </a:r>
                      <a:endParaRPr lang="en-US" dirty="0"/>
                    </a:p>
                  </a:txBody>
                  <a:tcPr/>
                </a:tc>
              </a:tr>
              <a:tr h="863600">
                <a:tc>
                  <a:txBody>
                    <a:bodyPr/>
                    <a:lstStyle/>
                    <a:p>
                      <a:r>
                        <a:rPr lang="en-US" dirty="0" smtClean="0"/>
                        <a:t>Types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 smtClean="0"/>
                        <a:t>SpatialThing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datafile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datafile</a:t>
                      </a:r>
                      <a:r>
                        <a:rPr lang="en-US" dirty="0" smtClean="0"/>
                        <a:t> expanded </a:t>
                      </a:r>
                      <a:r>
                        <a:rPr lang="en-US" dirty="0" err="1" smtClean="0"/>
                        <a:t>DCMIType</a:t>
                      </a:r>
                      <a:r>
                        <a:rPr lang="en-US" dirty="0" smtClean="0"/>
                        <a:t> with more file terminology.  </a:t>
                      </a:r>
                      <a:r>
                        <a:rPr lang="en-US" dirty="0" err="1" smtClean="0"/>
                        <a:t>SpatialThing</a:t>
                      </a:r>
                      <a:r>
                        <a:rPr lang="en-US" baseline="0" dirty="0" smtClean="0"/>
                        <a:t> used to specific location</a:t>
                      </a:r>
                      <a:endParaRPr lang="en-US" dirty="0"/>
                    </a:p>
                  </a:txBody>
                  <a:tcPr/>
                </a:tc>
              </a:tr>
              <a:tr h="863600">
                <a:tc>
                  <a:txBody>
                    <a:bodyPr/>
                    <a:lstStyle/>
                    <a:p>
                      <a:r>
                        <a:rPr lang="en-US" dirty="0" smtClean="0"/>
                        <a:t>Properties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hasPart</a:t>
                      </a:r>
                      <a:r>
                        <a:rPr lang="en-US" dirty="0" smtClean="0"/>
                        <a:t>, </a:t>
                      </a:r>
                      <a:r>
                        <a:rPr lang="en-US" dirty="0" err="1" smtClean="0"/>
                        <a:t>isPartOf</a:t>
                      </a:r>
                      <a:r>
                        <a:rPr lang="en-US" dirty="0" smtClean="0"/>
                        <a:t>, </a:t>
                      </a:r>
                      <a:r>
                        <a:rPr lang="en-US" dirty="0" err="1" smtClean="0"/>
                        <a:t>seeAlso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Made these explicit in the RDF</a:t>
                      </a:r>
                      <a:r>
                        <a:rPr lang="en-US" baseline="0" dirty="0" smtClean="0"/>
                        <a:t> from </a:t>
                      </a:r>
                      <a:r>
                        <a:rPr lang="en-US" baseline="0" dirty="0" err="1" smtClean="0"/>
                        <a:t>dataTable</a:t>
                      </a:r>
                      <a:r>
                        <a:rPr lang="en-US" baseline="0" dirty="0" smtClean="0"/>
                        <a:t> statements in EML</a:t>
                      </a:r>
                      <a:endParaRPr lang="en-US" dirty="0"/>
                    </a:p>
                  </a:txBody>
                  <a:tcPr/>
                </a:tc>
              </a:tr>
              <a:tr h="863600">
                <a:tc>
                  <a:txBody>
                    <a:bodyPr/>
                    <a:lstStyle/>
                    <a:p>
                      <a:r>
                        <a:rPr lang="en-US" dirty="0" smtClean="0"/>
                        <a:t>Links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rdf:resource</a:t>
                      </a:r>
                      <a:r>
                        <a:rPr lang="en-US" baseline="0" dirty="0" smtClean="0"/>
                        <a:t>  (FOAF, </a:t>
                      </a:r>
                      <a:r>
                        <a:rPr lang="en-US" baseline="0" dirty="0" err="1" smtClean="0"/>
                        <a:t>DBPedia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CreativeCommons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Links to RDF things</a:t>
                      </a:r>
                      <a:endParaRPr lang="en-US" dirty="0"/>
                    </a:p>
                  </a:txBody>
                  <a:tcPr/>
                </a:tc>
              </a:tr>
              <a:tr h="345440">
                <a:tc>
                  <a:txBody>
                    <a:bodyPr/>
                    <a:lstStyle/>
                    <a:p>
                      <a:r>
                        <a:rPr lang="en-US" dirty="0" smtClean="0"/>
                        <a:t>All</a:t>
                      </a:r>
                      <a:r>
                        <a:rPr lang="en-US" baseline="0" dirty="0" smtClean="0"/>
                        <a:t> others dc: terms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rdf:datatype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All entities have a type</a:t>
                      </a:r>
                      <a:endParaRPr lang="en-US" dirty="0"/>
                    </a:p>
                  </a:txBody>
                  <a:tcPr/>
                </a:tc>
              </a:tr>
              <a:tr h="345440">
                <a:tc>
                  <a:txBody>
                    <a:bodyPr/>
                    <a:lstStyle/>
                    <a:p>
                      <a:r>
                        <a:rPr lang="en-US" dirty="0" smtClean="0"/>
                        <a:t>data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These</a:t>
                      </a:r>
                      <a:r>
                        <a:rPr lang="en-US" baseline="0" dirty="0" smtClean="0"/>
                        <a:t> datasets had the best properties in </a:t>
                      </a:r>
                      <a:r>
                        <a:rPr lang="en-US" baseline="0" dirty="0" err="1" smtClean="0"/>
                        <a:t>eml</a:t>
                      </a:r>
                      <a:r>
                        <a:rPr lang="en-US" baseline="0" dirty="0" smtClean="0"/>
                        <a:t>, e.g. time and location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~PP2485.WAV">
            <a:hlinkClick r:id="" action="ppaction://media"/>
          </p:cNvPr>
          <p:cNvPicPr>
            <a:picLocks noRot="1" noChangeAspect="1"/>
          </p:cNvPicPr>
          <p:nvPr>
            <a:wavAudioFile r:embed="rId1" name="~PP2485.WAV"/>
          </p:nvPr>
        </p:nvPicPr>
        <p:blipFill>
          <a:blip r:embed="rId3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9409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LOD4DataONE Use Case 1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5410200" y="1447800"/>
            <a:ext cx="2590800" cy="762000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User Queries Data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457200" y="1828800"/>
            <a:ext cx="3429000" cy="3352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LOD Cloud Data Server Resolves URIs to RDF content</a:t>
            </a:r>
          </a:p>
          <a:p>
            <a:pPr algn="ctr"/>
            <a:r>
              <a:rPr lang="en-US" dirty="0" smtClean="0"/>
              <a:t>(Not expected to be a single server.  Could be any server on the LOD Cloud)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5410200" y="2819400"/>
            <a:ext cx="2590800" cy="838200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Browser displays RDF data in context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410200" y="4191000"/>
            <a:ext cx="2590800" cy="762000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User selects a link (URI)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5410200" y="5410200"/>
            <a:ext cx="2590800" cy="838200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Browser displays  RDF data in context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8" idx="1"/>
          </p:cNvCxnSpPr>
          <p:nvPr/>
        </p:nvCxnSpPr>
        <p:spPr>
          <a:xfrm rot="10800000" flipV="1">
            <a:off x="3886200" y="1828800"/>
            <a:ext cx="1524000" cy="8382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10" idx="1"/>
          </p:cNvCxnSpPr>
          <p:nvPr/>
        </p:nvCxnSpPr>
        <p:spPr>
          <a:xfrm>
            <a:off x="3886200" y="2971800"/>
            <a:ext cx="1524000" cy="2667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0" idx="2"/>
            <a:endCxn id="11" idx="0"/>
          </p:cNvCxnSpPr>
          <p:nvPr/>
        </p:nvCxnSpPr>
        <p:spPr>
          <a:xfrm rot="5400000">
            <a:off x="6438900" y="3924300"/>
            <a:ext cx="533400" cy="1588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1" idx="1"/>
          </p:cNvCxnSpPr>
          <p:nvPr/>
        </p:nvCxnSpPr>
        <p:spPr>
          <a:xfrm rot="10800000">
            <a:off x="3810000" y="4572000"/>
            <a:ext cx="1600200" cy="1588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endCxn id="12" idx="1"/>
          </p:cNvCxnSpPr>
          <p:nvPr/>
        </p:nvCxnSpPr>
        <p:spPr>
          <a:xfrm>
            <a:off x="3657600" y="5029200"/>
            <a:ext cx="1752600" cy="8001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04800" y="6324600"/>
            <a:ext cx="861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See:  http://notebooks.dataone.org/LOD4DataONE/use-cases/</a:t>
            </a:r>
            <a:endParaRPr lang="en-US" dirty="0"/>
          </a:p>
        </p:txBody>
      </p:sp>
      <p:pic>
        <p:nvPicPr>
          <p:cNvPr id="36" name="~PP797.WAV">
            <a:hlinkClick r:id="" action="ppaction://media"/>
          </p:cNvPr>
          <p:cNvPicPr>
            <a:picLocks noRot="1" noChangeAspect="1"/>
          </p:cNvPicPr>
          <p:nvPr>
            <a:wavAudioFile r:embed="rId1" name="~PP797.WAV"/>
          </p:nvPr>
        </p:nvPicPr>
        <p:blipFill>
          <a:blip r:embed="rId3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8429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zitgistRDF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7200" y="0"/>
            <a:ext cx="8534399" cy="6705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48000" y="152400"/>
            <a:ext cx="5257800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1) LOADED MY INITIAL DATA : KNB RDF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rot="10800000" flipV="1">
            <a:off x="1981200" y="228600"/>
            <a:ext cx="1066800" cy="15240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600200" y="1600200"/>
            <a:ext cx="4191000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2) VIEW SOME CONTEXT : Geo Data</a:t>
            </a:r>
            <a:endParaRPr lang="en-US" dirty="0"/>
          </a:p>
        </p:txBody>
      </p:sp>
      <p:cxnSp>
        <p:nvCxnSpPr>
          <p:cNvPr id="10" name="Straight Arrow Connector 9"/>
          <p:cNvCxnSpPr>
            <a:stCxn id="8" idx="1"/>
          </p:cNvCxnSpPr>
          <p:nvPr/>
        </p:nvCxnSpPr>
        <p:spPr>
          <a:xfrm rot="10800000">
            <a:off x="1143000" y="1524000"/>
            <a:ext cx="457200" cy="260866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5715000" y="1219200"/>
            <a:ext cx="838200" cy="45720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953000" y="2819400"/>
            <a:ext cx="3124200" cy="14773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3) LINKS TO RELATED THINGS: e.g., FOAF for author, </a:t>
            </a:r>
            <a:r>
              <a:rPr lang="en-US" dirty="0" err="1" smtClean="0"/>
              <a:t>DBPedia</a:t>
            </a:r>
            <a:r>
              <a:rPr lang="en-US" dirty="0" smtClean="0"/>
              <a:t> information, what this is made up of </a:t>
            </a:r>
            <a:r>
              <a:rPr lang="en-US" dirty="0" err="1" smtClean="0"/>
              <a:t>hasPart</a:t>
            </a:r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 rot="10800000" flipV="1">
            <a:off x="3810000" y="4191000"/>
            <a:ext cx="2438400" cy="182880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962400" y="3657600"/>
            <a:ext cx="838200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DBPedia</a:t>
            </a:r>
            <a:endParaRPr lang="en-US" sz="1200" dirty="0"/>
          </a:p>
        </p:txBody>
      </p:sp>
      <p:cxnSp>
        <p:nvCxnSpPr>
          <p:cNvPr id="19" name="Straight Arrow Connector 18"/>
          <p:cNvCxnSpPr/>
          <p:nvPr/>
        </p:nvCxnSpPr>
        <p:spPr>
          <a:xfrm rot="10800000" flipV="1">
            <a:off x="3657600" y="3810000"/>
            <a:ext cx="1295400" cy="30480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038600" y="2971800"/>
            <a:ext cx="609600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FOAF</a:t>
            </a:r>
            <a:endParaRPr lang="en-US" sz="1200" dirty="0"/>
          </a:p>
        </p:txBody>
      </p:sp>
      <p:cxnSp>
        <p:nvCxnSpPr>
          <p:cNvPr id="18" name="Straight Arrow Connector 17"/>
          <p:cNvCxnSpPr/>
          <p:nvPr/>
        </p:nvCxnSpPr>
        <p:spPr>
          <a:xfrm rot="10800000">
            <a:off x="4038600" y="2819400"/>
            <a:ext cx="838200" cy="30480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0" y="0"/>
            <a:ext cx="457200" cy="6629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noAutofit/>
          </a:bodyPr>
          <a:lstStyle/>
          <a:p>
            <a:endParaRPr lang="en-US" dirty="0" smtClean="0"/>
          </a:p>
          <a:p>
            <a:r>
              <a:rPr lang="en-US" dirty="0" smtClean="0"/>
              <a:t>E</a:t>
            </a:r>
          </a:p>
          <a:p>
            <a:r>
              <a:rPr lang="en-US" dirty="0" smtClean="0"/>
              <a:t>X</a:t>
            </a:r>
          </a:p>
          <a:p>
            <a:r>
              <a:rPr lang="en-US" dirty="0" smtClean="0"/>
              <a:t>A</a:t>
            </a:r>
          </a:p>
          <a:p>
            <a:r>
              <a:rPr lang="en-US" dirty="0" smtClean="0"/>
              <a:t>M</a:t>
            </a:r>
          </a:p>
          <a:p>
            <a:r>
              <a:rPr lang="en-US" dirty="0" smtClean="0"/>
              <a:t>P</a:t>
            </a:r>
          </a:p>
          <a:p>
            <a:r>
              <a:rPr lang="en-US" dirty="0" smtClean="0"/>
              <a:t>L</a:t>
            </a:r>
          </a:p>
          <a:p>
            <a:r>
              <a:rPr lang="en-US" dirty="0" smtClean="0"/>
              <a:t>E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</a:t>
            </a:r>
          </a:p>
          <a:p>
            <a:r>
              <a:rPr lang="en-US" dirty="0" smtClean="0"/>
              <a:t>N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Z</a:t>
            </a:r>
          </a:p>
          <a:p>
            <a:r>
              <a:rPr lang="en-US" dirty="0" smtClean="0"/>
              <a:t>I</a:t>
            </a:r>
          </a:p>
          <a:p>
            <a:r>
              <a:rPr lang="en-US" dirty="0" smtClean="0"/>
              <a:t>T</a:t>
            </a:r>
          </a:p>
          <a:p>
            <a:r>
              <a:rPr lang="en-US" dirty="0" smtClean="0"/>
              <a:t>G</a:t>
            </a:r>
          </a:p>
          <a:p>
            <a:r>
              <a:rPr lang="en-US" dirty="0" smtClean="0"/>
              <a:t>I</a:t>
            </a:r>
          </a:p>
          <a:p>
            <a:r>
              <a:rPr lang="en-US" dirty="0" smtClean="0"/>
              <a:t>S</a:t>
            </a:r>
          </a:p>
          <a:p>
            <a:r>
              <a:rPr lang="en-US" dirty="0"/>
              <a:t>T</a:t>
            </a:r>
          </a:p>
        </p:txBody>
      </p:sp>
      <p:pic>
        <p:nvPicPr>
          <p:cNvPr id="35" name="~PP4026.WAV">
            <a:hlinkClick r:id="" action="ppaction://media"/>
          </p:cNvPr>
          <p:cNvPicPr>
            <a:picLocks noRot="1" noChangeAspect="1"/>
          </p:cNvPicPr>
          <p:nvPr>
            <a:wavAudioFile r:embed="rId1" name="~PP4026.WAV"/>
          </p:nvPr>
        </p:nvPicPr>
        <p:blipFill>
          <a:blip r:embed="rId4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974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foafSampleMV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8600" y="2077927"/>
            <a:ext cx="8763000" cy="2702145"/>
          </a:xfrm>
          <a:prstGeom prst="rect">
            <a:avLst/>
          </a:prstGeom>
        </p:spPr>
      </p:pic>
      <p:pic>
        <p:nvPicPr>
          <p:cNvPr id="5" name="Picture 4" descr="MV_SheepMt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467600" y="2438401"/>
            <a:ext cx="1441450" cy="16763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" y="914400"/>
            <a:ext cx="8839200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           EXAMPLE IN ZITGIST : Template for FOAF data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429000" y="2590800"/>
            <a:ext cx="3048000" cy="12003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This template extracts what it knows from the FOAF vocabulary to organize a view of the data</a:t>
            </a:r>
            <a:endParaRPr lang="en-US" dirty="0"/>
          </a:p>
        </p:txBody>
      </p:sp>
      <p:cxnSp>
        <p:nvCxnSpPr>
          <p:cNvPr id="9" name="Straight Arrow Connector 8"/>
          <p:cNvCxnSpPr>
            <a:stCxn id="7" idx="1"/>
          </p:cNvCxnSpPr>
          <p:nvPr/>
        </p:nvCxnSpPr>
        <p:spPr>
          <a:xfrm rot="10800000">
            <a:off x="1371600" y="2895601"/>
            <a:ext cx="2057400" cy="295365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rot="10800000" flipV="1">
            <a:off x="1905000" y="3581399"/>
            <a:ext cx="1524000" cy="533401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rot="10800000">
            <a:off x="1295400" y="2438402"/>
            <a:ext cx="2133600" cy="380998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6477000" y="3429000"/>
            <a:ext cx="990600" cy="22860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28600" y="5257800"/>
            <a:ext cx="8686800" cy="9233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           ZITGIST will continue to load and provide ‘useful’ views as long as it understands the vocabulary.  This is why working together to create and integrate useful views is important.</a:t>
            </a:r>
            <a:endParaRPr lang="en-US" dirty="0"/>
          </a:p>
        </p:txBody>
      </p:sp>
      <p:pic>
        <p:nvPicPr>
          <p:cNvPr id="24" name="~PP2370.WAV">
            <a:hlinkClick r:id="" action="ppaction://media"/>
          </p:cNvPr>
          <p:cNvPicPr>
            <a:picLocks noRot="1" noChangeAspect="1"/>
          </p:cNvPicPr>
          <p:nvPr>
            <a:wavAudioFile r:embed="rId1" name="~PP2370.WAV"/>
          </p:nvPr>
        </p:nvPicPr>
        <p:blipFill>
          <a:blip r:embed="rId5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8431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tabulatorRDF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7200" y="0"/>
            <a:ext cx="8686800" cy="6705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43400" y="457200"/>
            <a:ext cx="4800600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1) LOADED MY INITIAL DATA : KNB RDF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rot="10800000">
            <a:off x="2514600" y="457200"/>
            <a:ext cx="1905000" cy="7620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rot="10800000">
            <a:off x="2667000" y="4267200"/>
            <a:ext cx="2362200" cy="38100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029200" y="4038600"/>
            <a:ext cx="3124200" cy="14773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3) LINKS TO RELATED THINGS: e.g., FOAF for author, </a:t>
            </a:r>
            <a:r>
              <a:rPr lang="en-US" dirty="0" err="1" smtClean="0"/>
              <a:t>DBPedia</a:t>
            </a:r>
            <a:r>
              <a:rPr lang="en-US" dirty="0" smtClean="0"/>
              <a:t> information, what this is made up of </a:t>
            </a:r>
            <a:r>
              <a:rPr lang="en-US" dirty="0" err="1" smtClean="0"/>
              <a:t>hasPart</a:t>
            </a:r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 rot="10800000">
            <a:off x="2667000" y="5029200"/>
            <a:ext cx="2438400" cy="1588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114800" y="4800600"/>
            <a:ext cx="838200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DBPedia</a:t>
            </a:r>
            <a:endParaRPr lang="en-US" sz="1200" dirty="0"/>
          </a:p>
        </p:txBody>
      </p:sp>
      <p:cxnSp>
        <p:nvCxnSpPr>
          <p:cNvPr id="18" name="Straight Arrow Connector 17"/>
          <p:cNvCxnSpPr/>
          <p:nvPr/>
        </p:nvCxnSpPr>
        <p:spPr>
          <a:xfrm rot="10800000">
            <a:off x="2057400" y="3733800"/>
            <a:ext cx="3048000" cy="60960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0" y="0"/>
            <a:ext cx="457200" cy="6629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noAutofit/>
          </a:bodyPr>
          <a:lstStyle/>
          <a:p>
            <a:endParaRPr lang="en-US" dirty="0" smtClean="0"/>
          </a:p>
          <a:p>
            <a:r>
              <a:rPr lang="en-US" dirty="0" smtClean="0"/>
              <a:t>E</a:t>
            </a:r>
          </a:p>
          <a:p>
            <a:r>
              <a:rPr lang="en-US" dirty="0" smtClean="0"/>
              <a:t>X</a:t>
            </a:r>
          </a:p>
          <a:p>
            <a:r>
              <a:rPr lang="en-US" dirty="0" smtClean="0"/>
              <a:t>A</a:t>
            </a:r>
          </a:p>
          <a:p>
            <a:r>
              <a:rPr lang="en-US" dirty="0" smtClean="0"/>
              <a:t>M</a:t>
            </a:r>
          </a:p>
          <a:p>
            <a:r>
              <a:rPr lang="en-US" dirty="0" smtClean="0"/>
              <a:t>P</a:t>
            </a:r>
          </a:p>
          <a:p>
            <a:r>
              <a:rPr lang="en-US" dirty="0" smtClean="0"/>
              <a:t>L</a:t>
            </a:r>
          </a:p>
          <a:p>
            <a:r>
              <a:rPr lang="en-US" dirty="0" smtClean="0"/>
              <a:t>E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</a:t>
            </a:r>
          </a:p>
          <a:p>
            <a:r>
              <a:rPr lang="en-US" dirty="0" smtClean="0"/>
              <a:t>N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TABULATOR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200400" y="3810000"/>
            <a:ext cx="609600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FOAF</a:t>
            </a:r>
            <a:endParaRPr lang="en-US" sz="1200" dirty="0"/>
          </a:p>
        </p:txBody>
      </p:sp>
      <p:pic>
        <p:nvPicPr>
          <p:cNvPr id="42" name="~PP303.WAV">
            <a:hlinkClick r:id="" action="ppaction://media"/>
          </p:cNvPr>
          <p:cNvPicPr>
            <a:picLocks noRot="1" noChangeAspect="1"/>
          </p:cNvPicPr>
          <p:nvPr>
            <a:wavAudioFile r:embed="rId1" name="~PP303.WAV"/>
          </p:nvPr>
        </p:nvPicPr>
        <p:blipFill>
          <a:blip r:embed="rId4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6344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abulatorRDFSelec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33400" y="0"/>
            <a:ext cx="8382000" cy="6705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91000" y="990600"/>
            <a:ext cx="4191000" cy="12003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2) VIEW SOME CONTEXT : Geo Data</a:t>
            </a:r>
          </a:p>
          <a:p>
            <a:r>
              <a:rPr lang="en-US" dirty="0" smtClean="0"/>
              <a:t>Requires more understanding of the RDF data but exhibits the power of RDF browsing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 rot="10800000">
            <a:off x="2057400" y="3733800"/>
            <a:ext cx="3048000" cy="7620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0" y="0"/>
            <a:ext cx="457200" cy="6629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noAutofit/>
          </a:bodyPr>
          <a:lstStyle/>
          <a:p>
            <a:endParaRPr lang="en-US" dirty="0" smtClean="0"/>
          </a:p>
          <a:p>
            <a:r>
              <a:rPr lang="en-US" dirty="0" smtClean="0"/>
              <a:t>E</a:t>
            </a:r>
          </a:p>
          <a:p>
            <a:r>
              <a:rPr lang="en-US" dirty="0" smtClean="0"/>
              <a:t>X</a:t>
            </a:r>
          </a:p>
          <a:p>
            <a:r>
              <a:rPr lang="en-US" dirty="0" smtClean="0"/>
              <a:t>A</a:t>
            </a:r>
          </a:p>
          <a:p>
            <a:r>
              <a:rPr lang="en-US" dirty="0" smtClean="0"/>
              <a:t>M</a:t>
            </a:r>
          </a:p>
          <a:p>
            <a:r>
              <a:rPr lang="en-US" dirty="0" smtClean="0"/>
              <a:t>P</a:t>
            </a:r>
          </a:p>
          <a:p>
            <a:r>
              <a:rPr lang="en-US" dirty="0" smtClean="0"/>
              <a:t>L</a:t>
            </a:r>
          </a:p>
          <a:p>
            <a:r>
              <a:rPr lang="en-US" dirty="0" smtClean="0"/>
              <a:t>E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</a:t>
            </a:r>
          </a:p>
          <a:p>
            <a:r>
              <a:rPr lang="en-US" dirty="0" smtClean="0"/>
              <a:t>N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TABULATOR</a:t>
            </a:r>
            <a:endParaRPr lang="en-US" dirty="0"/>
          </a:p>
        </p:txBody>
      </p:sp>
      <p:cxnSp>
        <p:nvCxnSpPr>
          <p:cNvPr id="38" name="Straight Arrow Connector 37"/>
          <p:cNvCxnSpPr/>
          <p:nvPr/>
        </p:nvCxnSpPr>
        <p:spPr>
          <a:xfrm rot="10800000" flipV="1">
            <a:off x="2209800" y="4343400"/>
            <a:ext cx="2971800" cy="160020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181600" y="3733800"/>
            <a:ext cx="3429000" cy="64633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Choose what you want more information on  …</a:t>
            </a:r>
            <a:endParaRPr lang="en-US" dirty="0"/>
          </a:p>
        </p:txBody>
      </p:sp>
      <p:pic>
        <p:nvPicPr>
          <p:cNvPr id="25" name="~PP436.WAV">
            <a:hlinkClick r:id="" action="ppaction://media"/>
          </p:cNvPr>
          <p:cNvPicPr>
            <a:picLocks noRot="1" noChangeAspect="1"/>
          </p:cNvPicPr>
          <p:nvPr>
            <a:wavAudioFile r:embed="rId1" name="~PP436.WAV"/>
          </p:nvPr>
        </p:nvPicPr>
        <p:blipFill>
          <a:blip r:embed="rId4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4104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abulatorRDFMap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33400" y="2057400"/>
            <a:ext cx="8382000" cy="302899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14800" y="457200"/>
            <a:ext cx="4191000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Choose the context to view it in : a Map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 rot="5400000">
            <a:off x="4800600" y="2286000"/>
            <a:ext cx="1295400" cy="7620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0" y="0"/>
            <a:ext cx="457200" cy="6629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noAutofit/>
          </a:bodyPr>
          <a:lstStyle/>
          <a:p>
            <a:endParaRPr lang="en-US" dirty="0" smtClean="0"/>
          </a:p>
          <a:p>
            <a:r>
              <a:rPr lang="en-US" dirty="0" smtClean="0"/>
              <a:t>E</a:t>
            </a:r>
          </a:p>
          <a:p>
            <a:r>
              <a:rPr lang="en-US" dirty="0" smtClean="0"/>
              <a:t>X</a:t>
            </a:r>
          </a:p>
          <a:p>
            <a:r>
              <a:rPr lang="en-US" dirty="0" smtClean="0"/>
              <a:t>A</a:t>
            </a:r>
          </a:p>
          <a:p>
            <a:r>
              <a:rPr lang="en-US" dirty="0" smtClean="0"/>
              <a:t>M</a:t>
            </a:r>
          </a:p>
          <a:p>
            <a:r>
              <a:rPr lang="en-US" dirty="0" smtClean="0"/>
              <a:t>P</a:t>
            </a:r>
          </a:p>
          <a:p>
            <a:r>
              <a:rPr lang="en-US" dirty="0" smtClean="0"/>
              <a:t>L</a:t>
            </a:r>
          </a:p>
          <a:p>
            <a:r>
              <a:rPr lang="en-US" dirty="0" smtClean="0"/>
              <a:t>E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</a:t>
            </a:r>
          </a:p>
          <a:p>
            <a:r>
              <a:rPr lang="en-US" dirty="0" smtClean="0"/>
              <a:t>N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TABULATOR</a:t>
            </a:r>
            <a:endParaRPr lang="en-US" dirty="0"/>
          </a:p>
        </p:txBody>
      </p:sp>
      <p:cxnSp>
        <p:nvCxnSpPr>
          <p:cNvPr id="38" name="Straight Arrow Connector 37"/>
          <p:cNvCxnSpPr/>
          <p:nvPr/>
        </p:nvCxnSpPr>
        <p:spPr>
          <a:xfrm rot="10800000" flipV="1">
            <a:off x="1143000" y="838200"/>
            <a:ext cx="4038600" cy="144780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572000" y="1371600"/>
            <a:ext cx="4191000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Location data from the 2 datasets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 rot="16200000" flipH="1">
            <a:off x="6019800" y="2590800"/>
            <a:ext cx="1905000" cy="22860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85800" y="3352800"/>
            <a:ext cx="1828800" cy="17543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These is are SPARQL queries.  They can be turned on and off for a view</a:t>
            </a:r>
            <a:endParaRPr lang="en-US" dirty="0"/>
          </a:p>
        </p:txBody>
      </p:sp>
      <p:cxnSp>
        <p:nvCxnSpPr>
          <p:cNvPr id="26" name="Straight Arrow Connector 25"/>
          <p:cNvCxnSpPr/>
          <p:nvPr/>
        </p:nvCxnSpPr>
        <p:spPr>
          <a:xfrm rot="10800000">
            <a:off x="762000" y="2895600"/>
            <a:ext cx="762000" cy="53340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~PP3090.WAV">
            <a:hlinkClick r:id="" action="ppaction://media"/>
          </p:cNvPr>
          <p:cNvPicPr>
            <a:picLocks noRot="1" noChangeAspect="1"/>
          </p:cNvPicPr>
          <p:nvPr>
            <a:wavAudioFile r:embed="rId1" name="~PP3090.WAV"/>
          </p:nvPr>
        </p:nvPicPr>
        <p:blipFill>
          <a:blip r:embed="rId4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3538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LOD Servers and Browsers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04800" y="1371600"/>
            <a:ext cx="4191000" cy="5181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Linked Data Server: </a:t>
            </a:r>
          </a:p>
          <a:p>
            <a:pPr>
              <a:buFont typeface="Arial" pitchFamily="34" charset="0"/>
              <a:buChar char="•"/>
            </a:pPr>
            <a:endParaRPr lang="en-US" dirty="0"/>
          </a:p>
          <a:p>
            <a:pPr>
              <a:buFont typeface="Arial" pitchFamily="34" charset="0"/>
              <a:buChar char="•"/>
            </a:pPr>
            <a:r>
              <a:rPr lang="en-US" sz="2000" dirty="0" smtClean="0"/>
              <a:t> Dereference URIs – provide 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linkable RDF content for all 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URIs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 smtClean="0"/>
              <a:t> Handle Content Negotiation – 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 e.g., application/</a:t>
            </a:r>
            <a:r>
              <a:rPr lang="en-US" sz="2000" dirty="0" err="1" smtClean="0"/>
              <a:t>rdf+xml</a:t>
            </a:r>
            <a:r>
              <a:rPr lang="en-US" sz="2000" dirty="0" smtClean="0"/>
              <a:t> 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 smtClean="0"/>
              <a:t> </a:t>
            </a:r>
            <a:r>
              <a:rPr lang="en-US" sz="2000" dirty="0" err="1" smtClean="0"/>
              <a:t>RDFization</a:t>
            </a:r>
            <a:r>
              <a:rPr lang="en-US" sz="2000" dirty="0" smtClean="0"/>
              <a:t> for non-RDF 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content - build </a:t>
            </a:r>
            <a:r>
              <a:rPr lang="en-US" sz="2000" dirty="0" err="1" smtClean="0"/>
              <a:t>RDFizer</a:t>
            </a:r>
            <a:r>
              <a:rPr lang="en-US" sz="2000" dirty="0"/>
              <a:t> </a:t>
            </a:r>
            <a:r>
              <a:rPr lang="en-US" sz="2000" dirty="0" smtClean="0"/>
              <a:t>to 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extract searchable data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 smtClean="0"/>
              <a:t> Expose RDF using 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vocabularies that are useful to        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browsers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 smtClean="0"/>
              <a:t> Expose content with linked 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data, including internal URI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links</a:t>
            </a:r>
          </a:p>
        </p:txBody>
      </p:sp>
      <p:sp>
        <p:nvSpPr>
          <p:cNvPr id="5" name="Up-Down Arrow 4"/>
          <p:cNvSpPr/>
          <p:nvPr/>
        </p:nvSpPr>
        <p:spPr>
          <a:xfrm>
            <a:off x="4572000" y="1600200"/>
            <a:ext cx="457200" cy="4876800"/>
          </a:xfrm>
          <a:prstGeom prst="upDown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H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W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334000" y="4572000"/>
            <a:ext cx="3124200" cy="304800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Firefox w/ODE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5334000" y="5029200"/>
            <a:ext cx="3124200" cy="304800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Zitgist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5334000" y="5486400"/>
            <a:ext cx="3124200" cy="304800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Disco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5334000" y="5943600"/>
            <a:ext cx="3124200" cy="304800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Tabulator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257800" y="1600200"/>
            <a:ext cx="3276600" cy="2819400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Browsers</a:t>
            </a:r>
          </a:p>
          <a:p>
            <a:pPr algn="ctr"/>
            <a:endParaRPr lang="en-US" dirty="0"/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Identify the vocabularies </a:t>
            </a:r>
          </a:p>
          <a:p>
            <a:r>
              <a:rPr lang="en-US" dirty="0"/>
              <a:t> </a:t>
            </a:r>
            <a:r>
              <a:rPr lang="en-US" dirty="0" smtClean="0"/>
              <a:t> they understand</a:t>
            </a:r>
          </a:p>
          <a:p>
            <a:pPr>
              <a:buFont typeface="Arial" pitchFamily="34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Make these known for </a:t>
            </a:r>
          </a:p>
          <a:p>
            <a:r>
              <a:rPr lang="en-US" dirty="0"/>
              <a:t> </a:t>
            </a:r>
            <a:r>
              <a:rPr lang="en-US" dirty="0" smtClean="0"/>
              <a:t> RDF publishers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Provide contextual view </a:t>
            </a:r>
          </a:p>
          <a:p>
            <a:r>
              <a:rPr lang="en-US" dirty="0"/>
              <a:t> </a:t>
            </a:r>
            <a:r>
              <a:rPr lang="en-US" dirty="0" smtClean="0"/>
              <a:t> for selected vocabularies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Embed with other   </a:t>
            </a:r>
          </a:p>
          <a:p>
            <a:r>
              <a:rPr lang="en-US" dirty="0"/>
              <a:t> </a:t>
            </a:r>
            <a:r>
              <a:rPr lang="en-US" dirty="0" smtClean="0"/>
              <a:t> browsers or RDF viewers</a:t>
            </a:r>
            <a:endParaRPr lang="en-US" dirty="0"/>
          </a:p>
        </p:txBody>
      </p:sp>
      <p:pic>
        <p:nvPicPr>
          <p:cNvPr id="13" name="~PP2969.WAV">
            <a:hlinkClick r:id="" action="ppaction://media"/>
          </p:cNvPr>
          <p:cNvPicPr>
            <a:picLocks noRot="1" noChangeAspect="1"/>
          </p:cNvPicPr>
          <p:nvPr>
            <a:wavAudioFile r:embed="rId1" name="~PP2969.WAV"/>
          </p:nvPr>
        </p:nvPicPr>
        <p:blipFill>
          <a:blip r:embed="rId3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19234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Goals for LOD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Understanding the </a:t>
            </a:r>
            <a:r>
              <a:rPr lang="en-US" dirty="0" err="1" smtClean="0"/>
              <a:t>DataONE</a:t>
            </a:r>
            <a:r>
              <a:rPr lang="en-US" dirty="0" smtClean="0"/>
              <a:t> data</a:t>
            </a:r>
          </a:p>
          <a:p>
            <a:r>
              <a:rPr lang="en-US" dirty="0" smtClean="0"/>
              <a:t>Understanding what to share</a:t>
            </a:r>
          </a:p>
          <a:p>
            <a:r>
              <a:rPr lang="en-US" dirty="0" smtClean="0"/>
              <a:t>Understanding how to share it</a:t>
            </a:r>
            <a:endParaRPr lang="en-US" dirty="0"/>
          </a:p>
        </p:txBody>
      </p:sp>
      <p:pic>
        <p:nvPicPr>
          <p:cNvPr id="6" name="~PP3820.WAV">
            <a:hlinkClick r:id="" action="ppaction://media"/>
          </p:cNvPr>
          <p:cNvPicPr>
            <a:picLocks noRot="1" noChangeAspect="1"/>
          </p:cNvPicPr>
          <p:nvPr>
            <a:wavAudioFile r:embed="rId1" name="~PP3820.WAV"/>
          </p:nvPr>
        </p:nvPicPr>
        <p:blipFill>
          <a:blip r:embed="rId3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1064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Vocabulary Comments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Not just a matter of choosing your vocabulary. </a:t>
            </a:r>
          </a:p>
          <a:p>
            <a:r>
              <a:rPr lang="en-US" dirty="0" smtClean="0"/>
              <a:t>Need to understand a vocabulary ecosystem that maps the user data to the browser view</a:t>
            </a:r>
          </a:p>
          <a:p>
            <a:r>
              <a:rPr lang="en-US" dirty="0" smtClean="0"/>
              <a:t>Some vocabulary modifications are needed but viewers may not leverage this</a:t>
            </a:r>
          </a:p>
          <a:p>
            <a:r>
              <a:rPr lang="en-US" dirty="0" smtClean="0"/>
              <a:t>e.g. had to define file information for both KNB and Dryad data.  DCMI (Dublin-Core Metadata Initiative) not sufficient.</a:t>
            </a:r>
          </a:p>
        </p:txBody>
      </p:sp>
      <p:pic>
        <p:nvPicPr>
          <p:cNvPr id="7" name="~PP2120.WAV">
            <a:hlinkClick r:id="" action="ppaction://media"/>
          </p:cNvPr>
          <p:cNvPicPr>
            <a:picLocks noRot="1" noChangeAspect="1"/>
          </p:cNvPicPr>
          <p:nvPr>
            <a:wavAudioFile r:embed="rId1" name="~PP2120.WAV"/>
          </p:nvPr>
        </p:nvPicPr>
        <p:blipFill>
          <a:blip r:embed="rId3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3595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Server Comments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data that I have created is a simulation of what a server would do:</a:t>
            </a:r>
          </a:p>
          <a:p>
            <a:r>
              <a:rPr lang="en-US" dirty="0" smtClean="0"/>
              <a:t>Statically, I create URI results – a server would probably do this dynamically, dereferencing URIs to linkable RDF content</a:t>
            </a:r>
          </a:p>
          <a:p>
            <a:r>
              <a:rPr lang="en-US" dirty="0" smtClean="0"/>
              <a:t>My URI results are only RDF – a server would have to resolve content (content negotiation) to the requested return type</a:t>
            </a:r>
          </a:p>
          <a:p>
            <a:r>
              <a:rPr lang="en-US" dirty="0" smtClean="0"/>
              <a:t>I have specific pages of RDF data – a server would provide a query tool, e.g. in SPARQL – and would return the requested data sets</a:t>
            </a:r>
          </a:p>
          <a:p>
            <a:endParaRPr lang="en-US" dirty="0"/>
          </a:p>
        </p:txBody>
      </p:sp>
      <p:pic>
        <p:nvPicPr>
          <p:cNvPr id="5" name="~PP2672.WAV">
            <a:hlinkClick r:id="" action="ppaction://media"/>
          </p:cNvPr>
          <p:cNvPicPr>
            <a:picLocks noRot="1" noChangeAspect="1"/>
          </p:cNvPicPr>
          <p:nvPr>
            <a:wavAudioFile r:embed="rId1" name="~PP2672.WAV"/>
          </p:nvPr>
        </p:nvPicPr>
        <p:blipFill>
          <a:blip r:embed="rId3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4966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Browser Comments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Current browsers still not very useful.</a:t>
            </a:r>
          </a:p>
          <a:p>
            <a:r>
              <a:rPr lang="en-US" dirty="0" err="1" smtClean="0"/>
              <a:t>Zitgist</a:t>
            </a:r>
            <a:r>
              <a:rPr lang="en-US" dirty="0" smtClean="0"/>
              <a:t> has only a small number of templates and default view just regurgitates the RDF and links</a:t>
            </a:r>
          </a:p>
          <a:p>
            <a:r>
              <a:rPr lang="en-US" dirty="0" smtClean="0"/>
              <a:t>Tabulator requires that users select content within RDF structures or enter SPARQL</a:t>
            </a:r>
          </a:p>
          <a:p>
            <a:r>
              <a:rPr lang="en-US" dirty="0" smtClean="0"/>
              <a:t>Both allow for extensions</a:t>
            </a:r>
          </a:p>
          <a:p>
            <a:r>
              <a:rPr lang="en-US" dirty="0" smtClean="0"/>
              <a:t>… Browsers are key to understanding linked data so there will be a need for viewer/browser harmony in leveraging linked data</a:t>
            </a:r>
            <a:endParaRPr lang="en-US" dirty="0"/>
          </a:p>
        </p:txBody>
      </p:sp>
      <p:pic>
        <p:nvPicPr>
          <p:cNvPr id="5" name="~PP2138.WAV">
            <a:hlinkClick r:id="" action="ppaction://media"/>
          </p:cNvPr>
          <p:cNvPicPr>
            <a:picLocks noRot="1" noChangeAspect="1"/>
          </p:cNvPicPr>
          <p:nvPr>
            <a:wavAudioFile r:embed="rId1" name="~PP2138.WAV"/>
          </p:nvPr>
        </p:nvPicPr>
        <p:blipFill>
          <a:blip r:embed="rId3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3218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Tabulator: Data 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The power of having access to multiple sets of data – can compare data</a:t>
            </a:r>
          </a:p>
          <a:p>
            <a:r>
              <a:rPr lang="en-US" dirty="0" smtClean="0"/>
              <a:t>In one view</a:t>
            </a:r>
          </a:p>
          <a:p>
            <a:r>
              <a:rPr lang="en-US" dirty="0" smtClean="0"/>
              <a:t>In a specific context</a:t>
            </a:r>
          </a:p>
          <a:p>
            <a:endParaRPr lang="en-US" dirty="0"/>
          </a:p>
        </p:txBody>
      </p:sp>
      <p:pic>
        <p:nvPicPr>
          <p:cNvPr id="5" name="~PP2781.WAV">
            <a:hlinkClick r:id="" action="ppaction://media"/>
          </p:cNvPr>
          <p:cNvPicPr>
            <a:picLocks noRot="1" noChangeAspect="1"/>
          </p:cNvPicPr>
          <p:nvPr>
            <a:wavAudioFile r:embed="rId1" name="~PP2781.WAV"/>
          </p:nvPr>
        </p:nvPicPr>
        <p:blipFill>
          <a:blip r:embed="rId3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2516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Step: Use Case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By loading related data from LOD</a:t>
            </a:r>
          </a:p>
          <a:p>
            <a:r>
              <a:rPr lang="en-US" dirty="0" smtClean="0"/>
              <a:t>Injecting relations between </a:t>
            </a:r>
            <a:r>
              <a:rPr lang="en-US" dirty="0" err="1" smtClean="0"/>
              <a:t>DataONE</a:t>
            </a:r>
            <a:r>
              <a:rPr lang="en-US" dirty="0" smtClean="0"/>
              <a:t> and LOD content</a:t>
            </a:r>
          </a:p>
          <a:p>
            <a:r>
              <a:rPr lang="en-US" dirty="0" smtClean="0"/>
              <a:t>Querying using a modified browser technology</a:t>
            </a:r>
          </a:p>
          <a:p>
            <a:r>
              <a:rPr lang="en-US" dirty="0" smtClean="0"/>
              <a:t>Should show Use Case 2 for LOD4DataONE</a:t>
            </a:r>
            <a:endParaRPr lang="en-US" dirty="0"/>
          </a:p>
        </p:txBody>
      </p:sp>
      <p:pic>
        <p:nvPicPr>
          <p:cNvPr id="5" name="~PP93.WAV">
            <a:hlinkClick r:id="" action="ppaction://media"/>
          </p:cNvPr>
          <p:cNvPicPr>
            <a:picLocks noRot="1" noChangeAspect="1"/>
          </p:cNvPicPr>
          <p:nvPr>
            <a:wavAudioFile r:embed="rId1" name="~PP93.WAV"/>
          </p:nvPr>
        </p:nvPicPr>
        <p:blipFill>
          <a:blip r:embed="rId3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259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Send them to aida.gandara@sbcglobal.net</a:t>
            </a:r>
            <a:endParaRPr lang="en-US" dirty="0"/>
          </a:p>
        </p:txBody>
      </p:sp>
      <p:pic>
        <p:nvPicPr>
          <p:cNvPr id="4" name="~PP2122.WAV">
            <a:hlinkClick r:id="" action="ppaction://media"/>
          </p:cNvPr>
          <p:cNvPicPr>
            <a:picLocks noRot="1" noChangeAspect="1"/>
          </p:cNvPicPr>
          <p:nvPr>
            <a:wavAudioFile r:embed="rId1" name="~PP2122.WAV"/>
          </p:nvPr>
        </p:nvPicPr>
        <p:blipFill>
          <a:blip r:embed="rId3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606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DataONE</a:t>
            </a:r>
            <a:r>
              <a:rPr lang="en-US" dirty="0" smtClean="0"/>
              <a:t>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Considered 3 data repositories</a:t>
            </a:r>
          </a:p>
          <a:p>
            <a:r>
              <a:rPr lang="en-US" dirty="0" smtClean="0"/>
              <a:t>Dryad repository for publishing data about publications</a:t>
            </a:r>
          </a:p>
          <a:p>
            <a:r>
              <a:rPr lang="en-US" dirty="0" smtClean="0"/>
              <a:t>KNB repository for publishing metadata about data</a:t>
            </a:r>
          </a:p>
          <a:p>
            <a:r>
              <a:rPr lang="en-US" dirty="0" smtClean="0"/>
              <a:t>ORNL DAAC repository for publishing metadata about data - seem to be using individualized </a:t>
            </a:r>
            <a:r>
              <a:rPr lang="en-US" dirty="0" err="1" smtClean="0"/>
              <a:t>curation</a:t>
            </a:r>
            <a:endParaRPr lang="en-US" dirty="0" smtClean="0"/>
          </a:p>
        </p:txBody>
      </p:sp>
      <p:pic>
        <p:nvPicPr>
          <p:cNvPr id="6" name="~PP191.WAV">
            <a:hlinkClick r:id="" action="ppaction://media"/>
          </p:cNvPr>
          <p:cNvPicPr>
            <a:picLocks noRot="1" noChangeAspect="1"/>
          </p:cNvPicPr>
          <p:nvPr>
            <a:wavAudioFile r:embed="rId1" name="~PP191.WAV"/>
          </p:nvPr>
        </p:nvPicPr>
        <p:blipFill>
          <a:blip r:embed="rId3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3319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Dryad Data Repository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5178552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Rounded Rectangle 3"/>
          <p:cNvSpPr/>
          <p:nvPr/>
        </p:nvSpPr>
        <p:spPr>
          <a:xfrm>
            <a:off x="304800" y="1447800"/>
            <a:ext cx="4724400" cy="1143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dryad.82 about 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doi:10.1098/rspb.2007.0505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371600" y="3200400"/>
            <a:ext cx="2819400" cy="990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  <a:r>
              <a:rPr lang="en-US" dirty="0" smtClean="0"/>
              <a:t>ryad.83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029200" y="3200400"/>
            <a:ext cx="35052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PriceGittleman_2007_append</a:t>
            </a:r>
          </a:p>
          <a:p>
            <a:pPr algn="ctr"/>
            <a:r>
              <a:rPr lang="en-US" dirty="0" smtClean="0"/>
              <a:t>.xls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rot="5400000">
            <a:off x="1296194" y="2894806"/>
            <a:ext cx="609600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5" idx="3"/>
            <a:endCxn id="6" idx="1"/>
          </p:cNvCxnSpPr>
          <p:nvPr/>
        </p:nvCxnSpPr>
        <p:spPr>
          <a:xfrm flipV="1">
            <a:off x="4191000" y="3543300"/>
            <a:ext cx="838200" cy="1524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81000" y="4419600"/>
            <a:ext cx="8305800" cy="2286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HTTP server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828800" y="4724400"/>
            <a:ext cx="4876800" cy="304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OAI-PMH Web services</a:t>
            </a:r>
            <a:endParaRPr lang="en-US" dirty="0"/>
          </a:p>
        </p:txBody>
      </p:sp>
      <p:pic>
        <p:nvPicPr>
          <p:cNvPr id="20" name="~PP2431.WAV">
            <a:hlinkClick r:id="" action="ppaction://media"/>
          </p:cNvPr>
          <p:cNvPicPr>
            <a:picLocks noRot="1" noChangeAspect="1"/>
          </p:cNvPicPr>
          <p:nvPr>
            <a:wavAudioFile r:embed="rId1" name="~PP2431.WAV"/>
          </p:nvPr>
        </p:nvPicPr>
        <p:blipFill>
          <a:blip r:embed="rId3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7589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Dryad Data Access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5178552"/>
          </a:xfrm>
        </p:spPr>
        <p:txBody>
          <a:bodyPr>
            <a:normAutofit/>
          </a:bodyPr>
          <a:lstStyle/>
          <a:p>
            <a:r>
              <a:rPr lang="en-US" sz="2200" dirty="0" smtClean="0"/>
              <a:t>HTTP Web Browser - manually</a:t>
            </a:r>
          </a:p>
          <a:p>
            <a:pPr lvl="1"/>
            <a:r>
              <a:rPr lang="en-US" dirty="0" smtClean="0"/>
              <a:t>Open dryad.82, see relationship to dryad.83, can open link</a:t>
            </a:r>
          </a:p>
          <a:p>
            <a:pPr lvl="1"/>
            <a:r>
              <a:rPr lang="en-US" dirty="0" smtClean="0"/>
              <a:t>Open dryad.83, see relationship to </a:t>
            </a:r>
            <a:r>
              <a:rPr lang="en-US" dirty="0" err="1" smtClean="0"/>
              <a:t>xls</a:t>
            </a:r>
            <a:r>
              <a:rPr lang="en-US" dirty="0" smtClean="0"/>
              <a:t> file, can open link</a:t>
            </a:r>
          </a:p>
          <a:p>
            <a:pPr lvl="1"/>
            <a:r>
              <a:rPr lang="en-US" dirty="0" smtClean="0"/>
              <a:t>Request to see metadata of the files</a:t>
            </a:r>
            <a:endParaRPr lang="en-US" sz="2200" dirty="0" smtClean="0"/>
          </a:p>
          <a:p>
            <a:r>
              <a:rPr lang="en-US" sz="2200" dirty="0" smtClean="0"/>
              <a:t>OAI-PMH Web services - programmatically</a:t>
            </a:r>
          </a:p>
          <a:p>
            <a:pPr lvl="1"/>
            <a:r>
              <a:rPr lang="en-US" dirty="0" smtClean="0"/>
              <a:t>Get dryad.82, Get dryad.83</a:t>
            </a:r>
          </a:p>
          <a:p>
            <a:pPr lvl="1"/>
            <a:r>
              <a:rPr lang="en-US" dirty="0" smtClean="0"/>
              <a:t>Request the data in Dublin-Core XML format</a:t>
            </a:r>
          </a:p>
          <a:p>
            <a:pPr lvl="1"/>
            <a:r>
              <a:rPr lang="en-US" dirty="0" smtClean="0"/>
              <a:t>Parse the data and pull out information</a:t>
            </a:r>
          </a:p>
          <a:p>
            <a:pPr lvl="1"/>
            <a:r>
              <a:rPr lang="en-US" dirty="0" smtClean="0"/>
              <a:t>Get data file </a:t>
            </a:r>
            <a:r>
              <a:rPr lang="en-US" dirty="0" err="1" smtClean="0"/>
              <a:t>bitstream</a:t>
            </a:r>
            <a:r>
              <a:rPr lang="en-US" dirty="0" smtClean="0"/>
              <a:t> from Mets.  </a:t>
            </a:r>
          </a:p>
          <a:p>
            <a:pPr lvl="1"/>
            <a:r>
              <a:rPr lang="en-US" dirty="0" smtClean="0"/>
              <a:t>Extract data dependent on format and extraction tools</a:t>
            </a:r>
          </a:p>
          <a:p>
            <a:r>
              <a:rPr lang="en-US" sz="2200" dirty="0" smtClean="0"/>
              <a:t>See wiki for </a:t>
            </a:r>
            <a:r>
              <a:rPr lang="en-US" sz="2200" dirty="0" smtClean="0"/>
              <a:t>more examples: https://www.nescent.org/wg_dryad/DataAccess</a:t>
            </a:r>
            <a:endParaRPr lang="en-US" sz="2200" dirty="0" smtClean="0"/>
          </a:p>
        </p:txBody>
      </p:sp>
      <p:pic>
        <p:nvPicPr>
          <p:cNvPr id="12" name="~PP3375.WAV">
            <a:hlinkClick r:id="" action="ppaction://media"/>
          </p:cNvPr>
          <p:cNvPicPr>
            <a:picLocks noRot="1" noChangeAspect="1"/>
          </p:cNvPicPr>
          <p:nvPr>
            <a:wavAudioFile r:embed="rId1" name="~PP3375.WAV"/>
          </p:nvPr>
        </p:nvPicPr>
        <p:blipFill>
          <a:blip r:embed="rId3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7461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KNB Data Relationships &amp; Access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2895600" y="1524000"/>
            <a:ext cx="2590800" cy="609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  <a:r>
              <a:rPr lang="en-US" dirty="0" smtClean="0"/>
              <a:t>onnolly.116.10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57200" y="2362200"/>
            <a:ext cx="2209800" cy="30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</a:t>
            </a:r>
            <a:r>
              <a:rPr lang="en-US" sz="1600" dirty="0" smtClean="0"/>
              <a:t>onnolly.104.1</a:t>
            </a:r>
            <a:endParaRPr lang="en-US" sz="1600" dirty="0"/>
          </a:p>
        </p:txBody>
      </p:sp>
      <p:sp>
        <p:nvSpPr>
          <p:cNvPr id="14" name="Rectangle 13"/>
          <p:cNvSpPr/>
          <p:nvPr/>
        </p:nvSpPr>
        <p:spPr>
          <a:xfrm>
            <a:off x="304800" y="4572000"/>
            <a:ext cx="5257800" cy="304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HTTP server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715000" y="4572000"/>
            <a:ext cx="2743200" cy="304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Metacat</a:t>
            </a:r>
            <a:r>
              <a:rPr lang="en-US" dirty="0" smtClean="0"/>
              <a:t> Interface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"/>
          </p:nvPr>
        </p:nvSpPr>
        <p:spPr>
          <a:xfrm>
            <a:off x="6553200" y="2209800"/>
            <a:ext cx="20574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US" sz="1600" dirty="0" smtClean="0"/>
              <a:t>c</a:t>
            </a:r>
            <a:r>
              <a:rPr lang="en-US" sz="1600" dirty="0" smtClean="0"/>
              <a:t>onnolly.106.1</a:t>
            </a:r>
            <a:endParaRPr lang="en-US" sz="1600" dirty="0"/>
          </a:p>
        </p:txBody>
      </p:sp>
      <p:sp>
        <p:nvSpPr>
          <p:cNvPr id="12" name="Content Placeholder 10"/>
          <p:cNvSpPr txBox="1">
            <a:spLocks/>
          </p:cNvSpPr>
          <p:nvPr/>
        </p:nvSpPr>
        <p:spPr>
          <a:xfrm>
            <a:off x="4876800" y="2895600"/>
            <a:ext cx="2362200" cy="30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marL="274320" marR="0" lvl="0" indent="-27432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Char char=""/>
              <a:tabLst/>
              <a:defRPr/>
            </a:pPr>
            <a:r>
              <a:rPr lang="en-US" sz="1600" dirty="0"/>
              <a:t>c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onnolly.105.1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6" name="Content Placeholder 10"/>
          <p:cNvSpPr txBox="1">
            <a:spLocks/>
          </p:cNvSpPr>
          <p:nvPr/>
        </p:nvSpPr>
        <p:spPr>
          <a:xfrm>
            <a:off x="1981200" y="2895600"/>
            <a:ext cx="2209800" cy="30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marL="274320" marR="0" lvl="0" indent="-27432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Char char=""/>
              <a:tabLst/>
              <a:defRPr/>
            </a:pPr>
            <a:r>
              <a:rPr lang="en-US" sz="1600" dirty="0"/>
              <a:t>c</a:t>
            </a:r>
            <a:r>
              <a:rPr lang="en-US" sz="1600" dirty="0" smtClean="0"/>
              <a:t>onnolly.102.1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9" name="Content Placeholder 10"/>
          <p:cNvSpPr txBox="1">
            <a:spLocks/>
          </p:cNvSpPr>
          <p:nvPr/>
        </p:nvSpPr>
        <p:spPr>
          <a:xfrm>
            <a:off x="6781800" y="3733800"/>
            <a:ext cx="20574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rmAutofit/>
          </a:bodyPr>
          <a:lstStyle/>
          <a:p>
            <a:pPr marL="274320" marR="0" lvl="0" indent="-27432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Char char=""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Micro…jpg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0" name="Content Placeholder 10"/>
          <p:cNvSpPr txBox="1">
            <a:spLocks/>
          </p:cNvSpPr>
          <p:nvPr/>
        </p:nvSpPr>
        <p:spPr>
          <a:xfrm>
            <a:off x="4343400" y="3962400"/>
            <a:ext cx="2362200" cy="30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marL="274320" marR="0" lvl="0" indent="-27432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Char char=""/>
              <a:tabLst/>
              <a:defRPr/>
            </a:pPr>
            <a:r>
              <a:rPr lang="en-US" sz="1600" dirty="0" smtClean="0"/>
              <a:t>AppendixD-1.txt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1" name="Content Placeholder 10"/>
          <p:cNvSpPr txBox="1">
            <a:spLocks/>
          </p:cNvSpPr>
          <p:nvPr/>
        </p:nvSpPr>
        <p:spPr>
          <a:xfrm>
            <a:off x="2133600" y="3581400"/>
            <a:ext cx="2209800" cy="30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marL="274320" marR="0" lvl="0" indent="-27432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Char char=""/>
              <a:tabLst/>
              <a:defRPr/>
            </a:pPr>
            <a:r>
              <a:rPr lang="en-US" sz="1600" dirty="0" smtClean="0"/>
              <a:t>AppendixC-1.txt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304800" y="4038600"/>
            <a:ext cx="2209800" cy="30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AppendixE.txt</a:t>
            </a:r>
            <a:endParaRPr lang="en-US" sz="1600" dirty="0"/>
          </a:p>
        </p:txBody>
      </p:sp>
      <p:cxnSp>
        <p:nvCxnSpPr>
          <p:cNvPr id="24" name="Straight Arrow Connector 23"/>
          <p:cNvCxnSpPr/>
          <p:nvPr/>
        </p:nvCxnSpPr>
        <p:spPr>
          <a:xfrm rot="10800000" flipV="1">
            <a:off x="2209800" y="1981200"/>
            <a:ext cx="685800" cy="3810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rot="16200000" flipH="1">
            <a:off x="3200400" y="3352800"/>
            <a:ext cx="381000" cy="76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endCxn id="20" idx="0"/>
          </p:cNvCxnSpPr>
          <p:nvPr/>
        </p:nvCxnSpPr>
        <p:spPr>
          <a:xfrm rot="5400000">
            <a:off x="5200650" y="3524250"/>
            <a:ext cx="762000" cy="1143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rot="5400000">
            <a:off x="7429500" y="3162300"/>
            <a:ext cx="1219200" cy="76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rot="5400000">
            <a:off x="3162300" y="2324100"/>
            <a:ext cx="762000" cy="3810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4572000" y="2209800"/>
            <a:ext cx="762000" cy="6858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endCxn id="11" idx="1"/>
          </p:cNvCxnSpPr>
          <p:nvPr/>
        </p:nvCxnSpPr>
        <p:spPr>
          <a:xfrm>
            <a:off x="5105400" y="2133600"/>
            <a:ext cx="1447800" cy="2667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rot="5400000">
            <a:off x="457200" y="3352800"/>
            <a:ext cx="1371600" cy="158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~PP2886.WAV">
            <a:hlinkClick r:id="" action="ppaction://media"/>
          </p:cNvPr>
          <p:cNvPicPr>
            <a:picLocks noRot="1" noChangeAspect="1"/>
          </p:cNvPicPr>
          <p:nvPr>
            <a:wavAudioFile r:embed="rId1" name="~PP2886.WAV"/>
          </p:nvPr>
        </p:nvPicPr>
        <p:blipFill>
          <a:blip r:embed="rId3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6499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KNB Data Access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5178552"/>
          </a:xfrm>
        </p:spPr>
        <p:txBody>
          <a:bodyPr>
            <a:normAutofit/>
          </a:bodyPr>
          <a:lstStyle/>
          <a:p>
            <a:r>
              <a:rPr lang="en-US" sz="2200" dirty="0" smtClean="0"/>
              <a:t>HTTP Web Browser - manually</a:t>
            </a:r>
          </a:p>
          <a:p>
            <a:pPr lvl="1"/>
            <a:r>
              <a:rPr lang="en-US" dirty="0" smtClean="0"/>
              <a:t>Search for connolly.116.10 on KNB website</a:t>
            </a:r>
          </a:p>
          <a:p>
            <a:pPr lvl="1"/>
            <a:r>
              <a:rPr lang="en-US" dirty="0" smtClean="0"/>
              <a:t>View metadata (EML) </a:t>
            </a:r>
          </a:p>
          <a:p>
            <a:pPr lvl="1"/>
            <a:r>
              <a:rPr lang="en-US" dirty="0" smtClean="0"/>
              <a:t>Open views to other files and their metadata – 105.1, 104.1, 102.1, 106.1</a:t>
            </a:r>
            <a:endParaRPr lang="en-US" sz="2200" dirty="0" smtClean="0"/>
          </a:p>
          <a:p>
            <a:r>
              <a:rPr lang="en-US" sz="2200" dirty="0" smtClean="0"/>
              <a:t>Use </a:t>
            </a:r>
            <a:r>
              <a:rPr lang="en-US" sz="2200" dirty="0" err="1" smtClean="0"/>
              <a:t>Metacat</a:t>
            </a:r>
            <a:r>
              <a:rPr lang="en-US" sz="2200" dirty="0" smtClean="0"/>
              <a:t> API - programmatically</a:t>
            </a:r>
          </a:p>
          <a:p>
            <a:pPr lvl="1"/>
            <a:r>
              <a:rPr lang="en-US" dirty="0" smtClean="0"/>
              <a:t>Request connolly.116.10 metadata from </a:t>
            </a:r>
            <a:r>
              <a:rPr lang="en-US" dirty="0" err="1" smtClean="0"/>
              <a:t>Metacat</a:t>
            </a:r>
            <a:r>
              <a:rPr lang="en-US" dirty="0" smtClean="0"/>
              <a:t> connection</a:t>
            </a:r>
          </a:p>
          <a:p>
            <a:pPr lvl="1"/>
            <a:r>
              <a:rPr lang="en-US" dirty="0" smtClean="0"/>
              <a:t>Returns metadata for files (</a:t>
            </a:r>
            <a:r>
              <a:rPr lang="en-US" dirty="0" err="1" smtClean="0"/>
              <a:t>dataTables</a:t>
            </a:r>
            <a:r>
              <a:rPr lang="en-US" dirty="0" smtClean="0"/>
              <a:t>) as well in EML</a:t>
            </a:r>
          </a:p>
          <a:p>
            <a:pPr lvl="1"/>
            <a:r>
              <a:rPr lang="en-US" dirty="0" smtClean="0"/>
              <a:t>Open data files for each </a:t>
            </a:r>
            <a:r>
              <a:rPr lang="en-US" dirty="0" err="1" smtClean="0"/>
              <a:t>datatable</a:t>
            </a:r>
            <a:r>
              <a:rPr lang="en-US" dirty="0" smtClean="0"/>
              <a:t> as a byte </a:t>
            </a:r>
            <a:r>
              <a:rPr lang="en-US" dirty="0" err="1" smtClean="0"/>
              <a:t>inputstream</a:t>
            </a:r>
            <a:endParaRPr lang="en-US" dirty="0" smtClean="0"/>
          </a:p>
          <a:p>
            <a:pPr lvl="1"/>
            <a:r>
              <a:rPr lang="en-US" dirty="0" smtClean="0"/>
              <a:t>Extract data dependent on format and extraction </a:t>
            </a:r>
            <a:r>
              <a:rPr lang="en-US" dirty="0" smtClean="0"/>
              <a:t>tools</a:t>
            </a:r>
          </a:p>
          <a:p>
            <a:r>
              <a:rPr lang="en-US" sz="2200" dirty="0" smtClean="0"/>
              <a:t>KNB also has OAI-PMH interface supplied by Dryad</a:t>
            </a:r>
          </a:p>
        </p:txBody>
      </p:sp>
      <p:pic>
        <p:nvPicPr>
          <p:cNvPr id="5" name="~PP899.WAV">
            <a:hlinkClick r:id="" action="ppaction://media"/>
          </p:cNvPr>
          <p:cNvPicPr>
            <a:picLocks noRot="1" noChangeAspect="1"/>
          </p:cNvPicPr>
          <p:nvPr>
            <a:wavAudioFile r:embed="rId1" name="~PP899.WAV"/>
          </p:nvPr>
        </p:nvPicPr>
        <p:blipFill>
          <a:blip r:embed="rId3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8806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ORNL DAAC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2971800" y="2133600"/>
            <a:ext cx="17526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directory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962400" y="3048000"/>
            <a:ext cx="19050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886200" y="3657600"/>
            <a:ext cx="21336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metadata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638800" y="4419600"/>
            <a:ext cx="3048000" cy="2286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ftp 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057400" y="4724400"/>
            <a:ext cx="3048000" cy="304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OAI-PMH Web services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81000" y="4191000"/>
            <a:ext cx="5105400" cy="381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>
            <a:normAutofit fontScale="85000" lnSpcReduction="20000"/>
          </a:bodyPr>
          <a:lstStyle/>
          <a:p>
            <a:pPr algn="ctr">
              <a:buNone/>
            </a:pPr>
            <a:r>
              <a:rPr lang="en-US" dirty="0" smtClean="0"/>
              <a:t>HTTP Web Server</a:t>
            </a:r>
            <a:endParaRPr lang="en-US" dirty="0"/>
          </a:p>
        </p:txBody>
      </p:sp>
      <p:pic>
        <p:nvPicPr>
          <p:cNvPr id="19" name="~PP1200.WAV">
            <a:hlinkClick r:id="" action="ppaction://media"/>
          </p:cNvPr>
          <p:cNvPicPr>
            <a:picLocks noRot="1" noChangeAspect="1"/>
          </p:cNvPicPr>
          <p:nvPr>
            <a:wavAudioFile r:embed="rId1" name="~PP1200.WAV"/>
          </p:nvPr>
        </p:nvPicPr>
        <p:blipFill>
          <a:blip r:embed="rId3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2072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ORNL DAAC Data Access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517855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HTTP Web Browser – manually</a:t>
            </a:r>
          </a:p>
          <a:p>
            <a:pPr lvl="1"/>
            <a:r>
              <a:rPr lang="en-US" sz="2400" dirty="0" smtClean="0"/>
              <a:t>Interactive tools for searching for data</a:t>
            </a:r>
          </a:p>
          <a:p>
            <a:pPr lvl="1"/>
            <a:r>
              <a:rPr lang="en-US" sz="2400" dirty="0" smtClean="0"/>
              <a:t>Can select and download data</a:t>
            </a:r>
          </a:p>
          <a:p>
            <a:r>
              <a:rPr lang="en-US" sz="2400" dirty="0" smtClean="0"/>
              <a:t>FTP downloads – programmatically</a:t>
            </a:r>
            <a:endParaRPr lang="en-US" sz="2400" dirty="0" smtClean="0"/>
          </a:p>
          <a:p>
            <a:pPr lvl="1"/>
            <a:r>
              <a:rPr lang="en-US" sz="2400" dirty="0" smtClean="0"/>
              <a:t>Still working on this, less programmer friendly environment</a:t>
            </a:r>
          </a:p>
          <a:p>
            <a:r>
              <a:rPr lang="en-US" sz="2400" dirty="0" smtClean="0"/>
              <a:t>KNB also has OAI-PMH interface</a:t>
            </a:r>
          </a:p>
        </p:txBody>
      </p:sp>
      <p:pic>
        <p:nvPicPr>
          <p:cNvPr id="5" name="~PP2185.WAV">
            <a:hlinkClick r:id="" action="ppaction://media"/>
          </p:cNvPr>
          <p:cNvPicPr>
            <a:picLocks noRot="1" noChangeAspect="1"/>
          </p:cNvPicPr>
          <p:nvPr>
            <a:wavAudioFile r:embed="rId1" name="~PP2185.WAV"/>
          </p:nvPr>
        </p:nvPicPr>
        <p:blipFill>
          <a:blip r:embed="rId3" cstate="print"/>
          <a:stretch>
            <a:fillRect/>
          </a:stretch>
        </p:blipFill>
        <p:spPr>
          <a:xfrm>
            <a:off x="8777288" y="64912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296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vic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Civic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</Template>
  <TotalTime>421</TotalTime>
  <Words>1196</Words>
  <Application>Microsoft Office PowerPoint</Application>
  <PresentationFormat>On-screen Show (4:3)</PresentationFormat>
  <Paragraphs>276</Paragraphs>
  <Slides>25</Slides>
  <Notes>0</Notes>
  <HiddenSlides>0</HiddenSlides>
  <MMClips>25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Civic</vt:lpstr>
      <vt:lpstr>LOD4DataONE</vt:lpstr>
      <vt:lpstr>Initial Goals for LOD</vt:lpstr>
      <vt:lpstr>DataONE Data</vt:lpstr>
      <vt:lpstr>Dryad Data Repository</vt:lpstr>
      <vt:lpstr>Dryad Data Access</vt:lpstr>
      <vt:lpstr>KNB Data Relationships &amp; Access</vt:lpstr>
      <vt:lpstr>KNB Data Access</vt:lpstr>
      <vt:lpstr>ORNL DAAC</vt:lpstr>
      <vt:lpstr>ORNL DAAC Data Access</vt:lpstr>
      <vt:lpstr>Exposing as RDF</vt:lpstr>
      <vt:lpstr>Dryad to RDF</vt:lpstr>
      <vt:lpstr>KNB to RDF</vt:lpstr>
      <vt:lpstr>LOD4DataONE Use Case 1</vt:lpstr>
      <vt:lpstr>Slide 14</vt:lpstr>
      <vt:lpstr>Slide 15</vt:lpstr>
      <vt:lpstr>Slide 16</vt:lpstr>
      <vt:lpstr>Slide 17</vt:lpstr>
      <vt:lpstr>Slide 18</vt:lpstr>
      <vt:lpstr>LOD Servers and Browsers</vt:lpstr>
      <vt:lpstr>Vocabulary Comments</vt:lpstr>
      <vt:lpstr>Data Server Comments</vt:lpstr>
      <vt:lpstr>Browser Comments</vt:lpstr>
      <vt:lpstr>Tabulator: Data Integration</vt:lpstr>
      <vt:lpstr>Next Step: Use Case 2</vt:lpstr>
      <vt:lpstr>Questions</vt:lpstr>
    </vt:vector>
  </TitlesOfParts>
  <Company>Computer Science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LOD4DataONE</dc:title>
  <dc:creator>cybershare</dc:creator>
  <cp:lastModifiedBy>cybershare</cp:lastModifiedBy>
  <cp:revision>44</cp:revision>
  <dcterms:created xsi:type="dcterms:W3CDTF">2011-07-12T14:41:50Z</dcterms:created>
  <dcterms:modified xsi:type="dcterms:W3CDTF">2011-07-12T21:43:37Z</dcterms:modified>
</cp:coreProperties>
</file>

<file path=docProps/thumbnail.jpeg>
</file>